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490" r:id="rId3"/>
    <p:sldId id="489" r:id="rId4"/>
    <p:sldId id="491" r:id="rId5"/>
    <p:sldId id="257" r:id="rId6"/>
    <p:sldId id="258" r:id="rId7"/>
    <p:sldId id="261" r:id="rId8"/>
    <p:sldId id="266" r:id="rId9"/>
    <p:sldId id="264" r:id="rId10"/>
    <p:sldId id="267" r:id="rId11"/>
    <p:sldId id="286" r:id="rId12"/>
    <p:sldId id="279" r:id="rId13"/>
    <p:sldId id="290" r:id="rId14"/>
    <p:sldId id="280" r:id="rId15"/>
    <p:sldId id="427" r:id="rId16"/>
    <p:sldId id="434" r:id="rId17"/>
    <p:sldId id="435" r:id="rId18"/>
    <p:sldId id="441" r:id="rId19"/>
    <p:sldId id="293" r:id="rId20"/>
    <p:sldId id="294" r:id="rId21"/>
    <p:sldId id="295" r:id="rId22"/>
    <p:sldId id="297" r:id="rId23"/>
    <p:sldId id="298" r:id="rId24"/>
    <p:sldId id="303" r:id="rId25"/>
    <p:sldId id="445" r:id="rId26"/>
    <p:sldId id="446" r:id="rId27"/>
    <p:sldId id="449" r:id="rId28"/>
    <p:sldId id="454" r:id="rId29"/>
    <p:sldId id="305" r:id="rId30"/>
    <p:sldId id="455" r:id="rId31"/>
    <p:sldId id="309" r:id="rId32"/>
    <p:sldId id="311" r:id="rId33"/>
    <p:sldId id="459" r:id="rId34"/>
    <p:sldId id="315" r:id="rId35"/>
    <p:sldId id="316" r:id="rId36"/>
    <p:sldId id="474" r:id="rId37"/>
    <p:sldId id="319" r:id="rId38"/>
    <p:sldId id="460" r:id="rId39"/>
    <p:sldId id="322" r:id="rId40"/>
    <p:sldId id="321" r:id="rId41"/>
    <p:sldId id="325" r:id="rId42"/>
    <p:sldId id="326" r:id="rId43"/>
    <p:sldId id="327" r:id="rId44"/>
    <p:sldId id="328" r:id="rId45"/>
    <p:sldId id="329" r:id="rId46"/>
    <p:sldId id="332" r:id="rId47"/>
    <p:sldId id="333" r:id="rId48"/>
    <p:sldId id="335" r:id="rId49"/>
    <p:sldId id="338" r:id="rId50"/>
    <p:sldId id="339" r:id="rId51"/>
    <p:sldId id="341" r:id="rId52"/>
    <p:sldId id="340" r:id="rId53"/>
    <p:sldId id="484" r:id="rId54"/>
    <p:sldId id="471" r:id="rId55"/>
    <p:sldId id="347" r:id="rId56"/>
    <p:sldId id="348" r:id="rId57"/>
    <p:sldId id="349" r:id="rId58"/>
    <p:sldId id="350" r:id="rId59"/>
    <p:sldId id="351" r:id="rId60"/>
    <p:sldId id="356" r:id="rId61"/>
    <p:sldId id="492" r:id="rId62"/>
    <p:sldId id="360" r:id="rId63"/>
    <p:sldId id="361" r:id="rId64"/>
    <p:sldId id="363" r:id="rId65"/>
    <p:sldId id="365" r:id="rId66"/>
    <p:sldId id="374" r:id="rId67"/>
    <p:sldId id="376" r:id="rId68"/>
    <p:sldId id="390" r:id="rId69"/>
    <p:sldId id="377" r:id="rId70"/>
    <p:sldId id="378" r:id="rId71"/>
    <p:sldId id="380" r:id="rId72"/>
    <p:sldId id="382" r:id="rId73"/>
    <p:sldId id="385" r:id="rId74"/>
    <p:sldId id="387" r:id="rId75"/>
    <p:sldId id="398" r:id="rId76"/>
    <p:sldId id="399" r:id="rId77"/>
    <p:sldId id="400" r:id="rId78"/>
    <p:sldId id="401" r:id="rId79"/>
    <p:sldId id="472" r:id="rId80"/>
    <p:sldId id="406" r:id="rId81"/>
    <p:sldId id="408" r:id="rId82"/>
    <p:sldId id="411" r:id="rId83"/>
    <p:sldId id="425" r:id="rId84"/>
    <p:sldId id="496" r:id="rId85"/>
    <p:sldId id="493" r:id="rId86"/>
    <p:sldId id="494" r:id="rId87"/>
    <p:sldId id="495" r:id="rId88"/>
    <p:sldId id="497" r:id="rId89"/>
    <p:sldId id="498" r:id="rId90"/>
    <p:sldId id="499" r:id="rId91"/>
    <p:sldId id="500" r:id="rId92"/>
    <p:sldId id="412" r:id="rId93"/>
    <p:sldId id="413" r:id="rId94"/>
    <p:sldId id="414" r:id="rId95"/>
    <p:sldId id="501" r:id="rId96"/>
    <p:sldId id="502" r:id="rId97"/>
    <p:sldId id="415" r:id="rId98"/>
    <p:sldId id="426" r:id="rId99"/>
    <p:sldId id="420" r:id="rId100"/>
    <p:sldId id="423" r:id="rId101"/>
    <p:sldId id="418" r:id="rId102"/>
    <p:sldId id="422" r:id="rId103"/>
    <p:sldId id="417" r:id="rId104"/>
    <p:sldId id="506" r:id="rId105"/>
    <p:sldId id="416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768" autoAdjust="0"/>
  </p:normalViewPr>
  <p:slideViewPr>
    <p:cSldViewPr snapToGrid="0" showGuides="1">
      <p:cViewPr varScale="1">
        <p:scale>
          <a:sx n="103" d="100"/>
          <a:sy n="103" d="100"/>
        </p:scale>
        <p:origin x="852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7CE90-BDFA-4B01-84CA-E24507633B57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22252-6602-4F8C-A6F1-404C360BDD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141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28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Tool = </a:t>
            </a:r>
            <a:r>
              <a:rPr lang="en-CA" dirty="0" err="1"/>
              <a:t>conforme</a:t>
            </a:r>
            <a:r>
              <a:rPr lang="en-CA" dirty="0"/>
              <a:t> o </a:t>
            </a:r>
            <a:r>
              <a:rPr lang="en-CA" dirty="0" err="1"/>
              <a:t>codigo</a:t>
            </a:r>
            <a:r>
              <a:rPr lang="en-CA" dirty="0"/>
              <a:t>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mudando</a:t>
            </a:r>
            <a:r>
              <a:rPr lang="en-CA" dirty="0"/>
              <a:t> e </a:t>
            </a:r>
            <a:r>
              <a:rPr lang="en-CA" dirty="0" err="1"/>
              <a:t>uma</a:t>
            </a:r>
            <a:r>
              <a:rPr lang="en-CA" dirty="0"/>
              <a:t> issue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esperando</a:t>
            </a:r>
            <a:r>
              <a:rPr lang="en-CA" dirty="0"/>
              <a:t>, a </a:t>
            </a:r>
            <a:r>
              <a:rPr lang="en-CA" dirty="0" err="1"/>
              <a:t>integracao</a:t>
            </a:r>
            <a:r>
              <a:rPr lang="en-CA" dirty="0"/>
              <a:t>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ficando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complicada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286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Tool = </a:t>
            </a:r>
            <a:r>
              <a:rPr lang="en-CA" dirty="0" err="1"/>
              <a:t>conforme</a:t>
            </a:r>
            <a:r>
              <a:rPr lang="en-CA" dirty="0"/>
              <a:t> o </a:t>
            </a:r>
            <a:r>
              <a:rPr lang="en-CA" dirty="0" err="1"/>
              <a:t>codigo</a:t>
            </a:r>
            <a:r>
              <a:rPr lang="en-CA" dirty="0"/>
              <a:t>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mudando</a:t>
            </a:r>
            <a:r>
              <a:rPr lang="en-CA" dirty="0"/>
              <a:t> e </a:t>
            </a:r>
            <a:r>
              <a:rPr lang="en-CA" dirty="0" err="1"/>
              <a:t>uma</a:t>
            </a:r>
            <a:r>
              <a:rPr lang="en-CA" dirty="0"/>
              <a:t> issue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esperando</a:t>
            </a:r>
            <a:r>
              <a:rPr lang="en-CA" dirty="0"/>
              <a:t>, a </a:t>
            </a:r>
            <a:r>
              <a:rPr lang="en-CA" dirty="0" err="1"/>
              <a:t>integracao</a:t>
            </a:r>
            <a:r>
              <a:rPr lang="en-CA" dirty="0"/>
              <a:t> </a:t>
            </a:r>
            <a:r>
              <a:rPr lang="en-CA" dirty="0" err="1"/>
              <a:t>vai</a:t>
            </a:r>
            <a:r>
              <a:rPr lang="en-CA" dirty="0"/>
              <a:t> </a:t>
            </a:r>
            <a:r>
              <a:rPr lang="en-CA" dirty="0" err="1"/>
              <a:t>ficando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complicada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59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Mencionar</a:t>
            </a:r>
            <a:r>
              <a:rPr lang="en-CA" dirty="0"/>
              <a:t> um </a:t>
            </a:r>
            <a:r>
              <a:rPr lang="en-CA" dirty="0" err="1"/>
              <a:t>ou</a:t>
            </a:r>
            <a:r>
              <a:rPr lang="en-CA" dirty="0"/>
              <a:t> outro que </a:t>
            </a:r>
            <a:r>
              <a:rPr lang="en-CA" dirty="0" err="1"/>
              <a:t>sejam</a:t>
            </a:r>
            <a:r>
              <a:rPr lang="en-CA" dirty="0"/>
              <a:t>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proximos</a:t>
            </a:r>
            <a:r>
              <a:rPr lang="en-CA" dirty="0"/>
              <a:t> do </a:t>
            </a:r>
            <a:r>
              <a:rPr lang="en-CA" dirty="0" err="1"/>
              <a:t>trabalho</a:t>
            </a:r>
            <a:r>
              <a:rPr lang="en-CA" dirty="0"/>
              <a:t>. Ver se vale a </a:t>
            </a:r>
            <a:r>
              <a:rPr lang="en-CA" dirty="0" err="1"/>
              <a:t>pena</a:t>
            </a:r>
            <a:r>
              <a:rPr lang="en-CA" dirty="0"/>
              <a:t> </a:t>
            </a:r>
            <a:r>
              <a:rPr lang="en-CA" dirty="0" err="1"/>
              <a:t>encaixar</a:t>
            </a:r>
            <a:br>
              <a:rPr lang="en-CA" dirty="0"/>
            </a:br>
            <a:r>
              <a:rPr lang="en-CA" dirty="0" err="1"/>
              <a:t>Outra</a:t>
            </a:r>
            <a:r>
              <a:rPr lang="en-CA" dirty="0"/>
              <a:t> </a:t>
            </a:r>
            <a:r>
              <a:rPr lang="en-CA" dirty="0" err="1"/>
              <a:t>possibilidade</a:t>
            </a:r>
            <a:r>
              <a:rPr lang="en-CA" dirty="0"/>
              <a:t> é </a:t>
            </a:r>
            <a:r>
              <a:rPr lang="en-CA" dirty="0" err="1"/>
              <a:t>deixar</a:t>
            </a:r>
            <a:r>
              <a:rPr lang="en-CA" dirty="0"/>
              <a:t> pro final e </a:t>
            </a:r>
            <a:r>
              <a:rPr lang="en-CA" dirty="0" err="1"/>
              <a:t>falar</a:t>
            </a:r>
            <a:r>
              <a:rPr lang="en-CA" dirty="0"/>
              <a:t> de related work (</a:t>
            </a:r>
            <a:r>
              <a:rPr lang="en-CA" dirty="0" err="1"/>
              <a:t>botar</a:t>
            </a:r>
            <a:r>
              <a:rPr lang="en-CA" dirty="0"/>
              <a:t> pro final no slide de related work é </a:t>
            </a:r>
            <a:r>
              <a:rPr lang="en-CA" dirty="0" err="1"/>
              <a:t>melhor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302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933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Vale a </a:t>
            </a:r>
            <a:r>
              <a:rPr lang="en-CA" dirty="0" err="1"/>
              <a:t>pena</a:t>
            </a:r>
            <a:r>
              <a:rPr lang="en-CA" dirty="0"/>
              <a:t> </a:t>
            </a:r>
            <a:r>
              <a:rPr lang="en-CA" dirty="0" err="1"/>
              <a:t>ocupar</a:t>
            </a:r>
            <a:r>
              <a:rPr lang="en-CA" dirty="0"/>
              <a:t> um </a:t>
            </a:r>
            <a:r>
              <a:rPr lang="en-CA" dirty="0" err="1"/>
              <a:t>espaço</a:t>
            </a:r>
            <a:r>
              <a:rPr lang="en-CA" dirty="0"/>
              <a:t> </a:t>
            </a:r>
            <a:r>
              <a:rPr lang="en-CA" dirty="0" err="1"/>
              <a:t>maior</a:t>
            </a:r>
            <a:r>
              <a:rPr lang="en-CA" dirty="0"/>
              <a:t> </a:t>
            </a:r>
            <a:r>
              <a:rPr lang="en-CA" dirty="0" err="1"/>
              <a:t>nos</a:t>
            </a:r>
            <a:r>
              <a:rPr lang="en-CA" dirty="0"/>
              <a:t>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90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Fazer </a:t>
            </a:r>
            <a:r>
              <a:rPr lang="en-CA" dirty="0" err="1"/>
              <a:t>uma</a:t>
            </a:r>
            <a:r>
              <a:rPr lang="en-CA" dirty="0"/>
              <a:t> </a:t>
            </a:r>
            <a:r>
              <a:rPr lang="en-CA" dirty="0" err="1"/>
              <a:t>reflexao</a:t>
            </a:r>
            <a:r>
              <a:rPr lang="en-CA" dirty="0"/>
              <a:t> no final </a:t>
            </a:r>
            <a:r>
              <a:rPr lang="en-CA" dirty="0" err="1"/>
              <a:t>atraves</a:t>
            </a:r>
            <a:r>
              <a:rPr lang="en-CA" dirty="0"/>
              <a:t> dos </a:t>
            </a:r>
            <a:r>
              <a:rPr lang="en-CA" dirty="0" err="1"/>
              <a:t>dois</a:t>
            </a:r>
            <a:r>
              <a:rPr lang="en-CA" dirty="0"/>
              <a:t> </a:t>
            </a:r>
            <a:r>
              <a:rPr lang="en-CA" dirty="0" err="1"/>
              <a:t>objetivos</a:t>
            </a:r>
            <a:r>
              <a:rPr lang="en-CA" dirty="0"/>
              <a:t>.</a:t>
            </a:r>
            <a:br>
              <a:rPr lang="en-CA" dirty="0"/>
            </a:br>
            <a:r>
              <a:rPr lang="en-CA" dirty="0" err="1"/>
              <a:t>Qual</a:t>
            </a:r>
            <a:r>
              <a:rPr lang="en-CA" dirty="0"/>
              <a:t> </a:t>
            </a:r>
            <a:r>
              <a:rPr lang="en-CA" dirty="0" err="1"/>
              <a:t>foi</a:t>
            </a:r>
            <a:r>
              <a:rPr lang="en-CA" dirty="0"/>
              <a:t> a vantage de </a:t>
            </a:r>
            <a:r>
              <a:rPr lang="en-CA" dirty="0" err="1"/>
              <a:t>ter</a:t>
            </a:r>
            <a:r>
              <a:rPr lang="en-CA" dirty="0"/>
              <a:t> </a:t>
            </a:r>
            <a:r>
              <a:rPr lang="en-CA" dirty="0" err="1"/>
              <a:t>usado</a:t>
            </a:r>
            <a:r>
              <a:rPr lang="en-CA" dirty="0"/>
              <a:t> o </a:t>
            </a:r>
            <a:r>
              <a:rPr lang="en-CA" dirty="0" err="1"/>
              <a:t>metodo</a:t>
            </a:r>
            <a:r>
              <a:rPr lang="en-CA" dirty="0"/>
              <a:t> qualitative?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517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also perform 4 follow up interviews with participants that were willing to do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7850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also perform 4 follow up interviews with participants that were willing to do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646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Sempre</a:t>
            </a:r>
            <a:r>
              <a:rPr lang="en-CA" dirty="0"/>
              <a:t> </a:t>
            </a:r>
            <a:r>
              <a:rPr lang="en-CA" dirty="0" err="1"/>
              <a:t>interessante</a:t>
            </a:r>
            <a:r>
              <a:rPr lang="en-CA" dirty="0"/>
              <a:t> </a:t>
            </a:r>
            <a:r>
              <a:rPr lang="en-CA" dirty="0" err="1"/>
              <a:t>confrontar</a:t>
            </a:r>
            <a:r>
              <a:rPr lang="en-CA" dirty="0"/>
              <a:t> com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resultados</a:t>
            </a:r>
            <a:r>
              <a:rPr lang="en-CA" dirty="0"/>
              <a:t> </a:t>
            </a:r>
            <a:r>
              <a:rPr lang="en-CA" dirty="0" err="1"/>
              <a:t>quantitativos</a:t>
            </a:r>
            <a:r>
              <a:rPr lang="en-CA" dirty="0"/>
              <a:t> e </a:t>
            </a:r>
            <a:r>
              <a:rPr lang="en-CA" dirty="0" err="1"/>
              <a:t>qualitativos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5987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2252-6602-4F8C-A6F1-404C360BDD8A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05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925050" y="6188075"/>
            <a:ext cx="2266950" cy="669925"/>
          </a:xfrm>
        </p:spPr>
        <p:txBody>
          <a:bodyPr/>
          <a:lstStyle>
            <a:lvl5pPr marL="1828800" indent="0">
              <a:buNone/>
              <a:defRPr>
                <a:latin typeface="Constantia" panose="02030602050306030303" pitchFamily="18" charset="0"/>
              </a:defRPr>
            </a:lvl5pPr>
          </a:lstStyle>
          <a:p>
            <a:pPr lvl="4"/>
            <a:r>
              <a:rPr lang="en-CA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14409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15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69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430724"/>
          </a:xfrm>
        </p:spPr>
        <p:txBody>
          <a:bodyPr anchor="t"/>
          <a:lstStyle>
            <a:lvl1pPr>
              <a:defRPr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1794"/>
            <a:ext cx="10515600" cy="4241073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  <a:lvl2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2pPr>
            <a:lvl3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3pPr>
            <a:lvl4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4pPr>
            <a:lvl5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838200" y="167845"/>
            <a:ext cx="10515600" cy="403225"/>
          </a:xfrm>
        </p:spPr>
        <p:txBody>
          <a:bodyPr/>
          <a:lstStyle>
            <a:lvl1pPr marL="0" indent="0">
              <a:buNone/>
              <a:defRPr u="sng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11734800" y="6407149"/>
            <a:ext cx="457200" cy="450851"/>
          </a:xfrm>
        </p:spPr>
        <p:txBody>
          <a:bodyPr>
            <a:noAutofit/>
          </a:bodyPr>
          <a:lstStyle>
            <a:lvl1pPr marL="0" indent="0">
              <a:buNone/>
              <a:defRPr sz="1400">
                <a:latin typeface="Constantia" panose="02030602050306030303" pitchFamily="18" charset="0"/>
              </a:defRPr>
            </a:lvl1pPr>
          </a:lstStyle>
          <a:p>
            <a:pPr lvl="0"/>
            <a:r>
              <a:rPr lang="en-CA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6923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15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97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95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72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77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006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57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C770A-C74B-4677-B1F5-FC8EFF628EEC}" type="datetimeFigureOut">
              <a:rPr lang="en-CA" smtClean="0"/>
              <a:t>2017-02-07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0A926-B410-4489-91BA-B09D740C4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03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603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Understanding the Delivery Delay of Addressed Issues in Large Software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0096"/>
            <a:ext cx="9144000" cy="1655762"/>
          </a:xfrm>
        </p:spPr>
        <p:txBody>
          <a:bodyPr/>
          <a:lstStyle/>
          <a:p>
            <a:r>
              <a:rPr lang="en-CA" b="1" dirty="0">
                <a:latin typeface="Constantia" panose="02030602050306030303" pitchFamily="18" charset="0"/>
              </a:rPr>
              <a:t>Candidate:</a:t>
            </a:r>
            <a:r>
              <a:rPr lang="en-CA" dirty="0">
                <a:latin typeface="Constantia" panose="02030602050306030303" pitchFamily="18" charset="0"/>
              </a:rPr>
              <a:t> </a:t>
            </a:r>
            <a:r>
              <a:rPr lang="en-CA" u="sng" dirty="0">
                <a:latin typeface="Constantia" panose="02030602050306030303" pitchFamily="18" charset="0"/>
              </a:rPr>
              <a:t>Daniel Alencar da Costa</a:t>
            </a:r>
          </a:p>
          <a:p>
            <a:r>
              <a:rPr lang="en-CA" b="1" dirty="0">
                <a:latin typeface="Constantia" panose="02030602050306030303" pitchFamily="18" charset="0"/>
              </a:rPr>
              <a:t>Advisors:</a:t>
            </a:r>
            <a:r>
              <a:rPr lang="en-CA" dirty="0">
                <a:latin typeface="Constantia" panose="02030602050306030303" pitchFamily="18" charset="0"/>
              </a:rPr>
              <a:t> Uirá Kulesza and Ahmed E. Hassan</a:t>
            </a:r>
          </a:p>
        </p:txBody>
      </p:sp>
      <p:pic>
        <p:nvPicPr>
          <p:cNvPr id="1026" name="Picture 2" descr="Image result for UFR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94" y="112153"/>
            <a:ext cx="1621612" cy="187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8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1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However, studying the required time to deliver addressed issues remains as an open challenge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4977714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Current limitations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49" y="2855289"/>
            <a:ext cx="8766730" cy="3849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63622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0608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Study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46976" y="522565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Different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1828130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0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35685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CA" sz="4400" dirty="0"/>
              <a:t>Study 3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48159" y="4699379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Our data helped us achieving deeper insights</a:t>
            </a:r>
          </a:p>
        </p:txBody>
      </p:sp>
    </p:spTree>
    <p:extLst>
      <p:ext uri="{BB962C8B-B14F-4D97-AF65-F5344CB8AC3E}">
        <p14:creationId xmlns:p14="http://schemas.microsoft.com/office/powerpoint/2010/main" val="36675877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56424" cy="3519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5512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096000" y="0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3465511"/>
            <a:ext cx="6096000" cy="3392489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3024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6424" cy="3519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56424" cy="3519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5512"/>
            <a:ext cx="6256424" cy="3519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6096000" y="0"/>
            <a:ext cx="6096000" cy="3465513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0" y="3465511"/>
            <a:ext cx="6096000" cy="3392489"/>
          </a:xfrm>
          <a:prstGeom prst="rect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792685" y="4777034"/>
            <a:ext cx="470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latin typeface="Constantia" panose="020306020503060303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7862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528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47071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three studies towards the general question: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what leads to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Thesis proposal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6075330" y="2578356"/>
            <a:ext cx="45719" cy="3978052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1874645" y="4431955"/>
            <a:ext cx="8442713" cy="494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361224" y="2223887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Quantitative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1225" y="6556408"/>
            <a:ext cx="151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Qualitative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Reasons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For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37135" y="3958781"/>
            <a:ext cx="151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Impact of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Release</a:t>
            </a:r>
          </a:p>
          <a:p>
            <a:pPr algn="ctr"/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Strategies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862873" y="3094896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1: How frequent is delivery delay?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6375320" y="3096397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2: Do rapid releases reduce delivery delays?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5096237" y="4752500"/>
            <a:ext cx="1950098" cy="11290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Constantia" panose="02030602050306030303" pitchFamily="18" charset="0"/>
              </a:rPr>
              <a:t>Study 3: Why do delivery delays occur?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1670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/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3216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study different types of delivery delay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05" y="1584487"/>
            <a:ext cx="7589189" cy="5273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78839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1 – the number of releases that are shipped before an issue is delivered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13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7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3" name="Arrow: U-Turn 2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3787" y="2812418"/>
            <a:ext cx="79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Delivered after one release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2563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2 – the number of days that are required to ship an addressed issue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378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25011" y="4597548"/>
            <a:ext cx="967910" cy="967910"/>
          </a:xfrm>
          <a:prstGeom prst="rect">
            <a:avLst/>
          </a:prstGeom>
          <a:noFill/>
        </p:spPr>
      </p:pic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8905" y="4597548"/>
            <a:ext cx="967910" cy="967910"/>
          </a:xfrm>
          <a:prstGeom prst="rect">
            <a:avLst/>
          </a:prstGeom>
          <a:noFill/>
        </p:spPr>
      </p:pic>
      <p:pic>
        <p:nvPicPr>
          <p:cNvPr id="10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534647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eantesting-wp.s3.amazonaws.com/resources/wp-content/uploads/2014/03/payperbug_02_png-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60" y="4533833"/>
            <a:ext cx="1157340" cy="109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irp-cdn.multiscreensite.com/2c2660a6/dms3rep/multi/desktop/Simple-Green-Check-Mark-PNG-04356-1200x114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19" y="4584634"/>
            <a:ext cx="1043881" cy="99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20203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0967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86309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6" name="Arrow: U-Turn 15"/>
          <p:cNvSpPr/>
          <p:nvPr/>
        </p:nvSpPr>
        <p:spPr>
          <a:xfrm>
            <a:off x="4669430" y="3361038"/>
            <a:ext cx="5125359" cy="823784"/>
          </a:xfrm>
          <a:prstGeom prst="uturnArrow">
            <a:avLst>
              <a:gd name="adj1" fmla="val 41000"/>
              <a:gd name="adj2" fmla="val 25000"/>
              <a:gd name="adj3" fmla="val 25000"/>
              <a:gd name="adj4" fmla="val 75000"/>
              <a:gd name="adj5" fmla="val 10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3787" y="2812418"/>
            <a:ext cx="793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65 days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4356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27476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Type 3 – the most prolonged delays of a given project</a:t>
            </a:r>
            <a:endParaRPr lang="en-CA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2659225" y="2174033"/>
            <a:ext cx="0" cy="4152122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2621902" y="6326155"/>
            <a:ext cx="7007289" cy="1"/>
          </a:xfrm>
          <a:prstGeom prst="line">
            <a:avLst/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8087" y="2745391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4743" y="3810495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5371" y="4875598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50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92694" y="5940702"/>
            <a:ext cx="93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3004455" y="450986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378038" y="539871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8943392" y="5066238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34669" y="31881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9545215" y="2765254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/>
          <p:cNvSpPr/>
          <p:nvPr/>
        </p:nvSpPr>
        <p:spPr>
          <a:xfrm>
            <a:off x="8459755" y="4577900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7812832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/>
          <p:cNvSpPr/>
          <p:nvPr/>
        </p:nvSpPr>
        <p:spPr>
          <a:xfrm>
            <a:off x="4396275" y="468340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/>
          <p:cNvSpPr/>
          <p:nvPr/>
        </p:nvSpPr>
        <p:spPr>
          <a:xfrm>
            <a:off x="4858138" y="505620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/>
          <p:cNvSpPr/>
          <p:nvPr/>
        </p:nvSpPr>
        <p:spPr>
          <a:xfrm>
            <a:off x="5203370" y="550039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3" name="Oval 42"/>
          <p:cNvSpPr/>
          <p:nvPr/>
        </p:nvSpPr>
        <p:spPr>
          <a:xfrm>
            <a:off x="5389978" y="480583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/>
          <p:cNvSpPr/>
          <p:nvPr/>
        </p:nvSpPr>
        <p:spPr>
          <a:xfrm>
            <a:off x="5800530" y="45054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/>
          <p:cNvSpPr/>
          <p:nvPr/>
        </p:nvSpPr>
        <p:spPr>
          <a:xfrm>
            <a:off x="6041570" y="51700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/>
          <p:cNvSpPr/>
          <p:nvPr/>
        </p:nvSpPr>
        <p:spPr>
          <a:xfrm>
            <a:off x="6254620" y="48270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/>
          <p:cNvSpPr/>
          <p:nvPr/>
        </p:nvSpPr>
        <p:spPr>
          <a:xfrm>
            <a:off x="6848669" y="465830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/>
          <p:cNvSpPr/>
          <p:nvPr/>
        </p:nvSpPr>
        <p:spPr>
          <a:xfrm>
            <a:off x="6559420" y="513183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/>
          <p:cNvSpPr/>
          <p:nvPr/>
        </p:nvSpPr>
        <p:spPr>
          <a:xfrm>
            <a:off x="7183792" y="5153342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/>
          <p:cNvSpPr/>
          <p:nvPr/>
        </p:nvSpPr>
        <p:spPr>
          <a:xfrm>
            <a:off x="7458269" y="483947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/>
          <p:cNvSpPr/>
          <p:nvPr/>
        </p:nvSpPr>
        <p:spPr>
          <a:xfrm>
            <a:off x="7351743" y="5661561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3534747" y="5572213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3088431" y="5875846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3948402" y="5147387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8050762" y="5131835"/>
            <a:ext cx="167951" cy="1611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Connector 56"/>
          <p:cNvCxnSpPr/>
          <p:nvPr/>
        </p:nvCxnSpPr>
        <p:spPr>
          <a:xfrm>
            <a:off x="1670180" y="5227403"/>
            <a:ext cx="9153330" cy="6521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78062" y="4924223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Median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677955" y="4595203"/>
            <a:ext cx="9153330" cy="6521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72616" y="4316290"/>
            <a:ext cx="156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MAD</a:t>
            </a:r>
          </a:p>
        </p:txBody>
      </p:sp>
      <p:sp>
        <p:nvSpPr>
          <p:cNvPr id="61" name="Oval 60"/>
          <p:cNvSpPr/>
          <p:nvPr/>
        </p:nvSpPr>
        <p:spPr>
          <a:xfrm>
            <a:off x="8332237" y="2444620"/>
            <a:ext cx="2174032" cy="1365875"/>
          </a:xfrm>
          <a:prstGeom prst="ellipse">
            <a:avLst/>
          </a:prstGeom>
          <a:noFill/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TextBox 61"/>
          <p:cNvSpPr txBox="1"/>
          <p:nvPr/>
        </p:nvSpPr>
        <p:spPr>
          <a:xfrm>
            <a:off x="8249813" y="1898162"/>
            <a:ext cx="233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Prolonged!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204647" y="6326155"/>
            <a:ext cx="131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IDs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2466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713307"/>
          </a:xfrm>
        </p:spPr>
        <p:txBody>
          <a:bodyPr>
            <a:normAutofit/>
          </a:bodyPr>
          <a:lstStyle/>
          <a:p>
            <a:r>
              <a:rPr lang="en-CA" i="1" u="sng" dirty="0">
                <a:solidFill>
                  <a:schemeClr val="accent1">
                    <a:lumMod val="50000"/>
                  </a:schemeClr>
                </a:solidFill>
              </a:rPr>
              <a:t>Release cycle: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is the time period that the development team takes to ship a new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Background</a:t>
            </a:r>
          </a:p>
        </p:txBody>
      </p:sp>
      <p:pic>
        <p:nvPicPr>
          <p:cNvPr id="5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4074" y="4597548"/>
            <a:ext cx="967910" cy="967910"/>
          </a:xfrm>
          <a:prstGeom prst="rect">
            <a:avLst/>
          </a:prstGeom>
          <a:noFill/>
        </p:spPr>
      </p:pic>
      <p:sp>
        <p:nvSpPr>
          <p:cNvPr id="6" name="Up Arrow 3"/>
          <p:cNvSpPr/>
          <p:nvPr/>
        </p:nvSpPr>
        <p:spPr>
          <a:xfrm rot="5400000">
            <a:off x="5699956" y="785108"/>
            <a:ext cx="792088" cy="1008112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9948" y="4597548"/>
            <a:ext cx="967910" cy="967910"/>
          </a:xfrm>
          <a:prstGeom prst="rect">
            <a:avLst/>
          </a:prstGeom>
          <a:noFill/>
        </p:spPr>
      </p:pic>
      <p:pic>
        <p:nvPicPr>
          <p:cNvPr id="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902" y="4597548"/>
            <a:ext cx="967910" cy="96791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38200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1.0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45372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2.0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91246" y="4065483"/>
            <a:ext cx="144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3.0</a:t>
            </a:r>
          </a:p>
        </p:txBody>
      </p:sp>
      <p:sp>
        <p:nvSpPr>
          <p:cNvPr id="13" name="Left Bracket 12"/>
          <p:cNvSpPr/>
          <p:nvPr/>
        </p:nvSpPr>
        <p:spPr>
          <a:xfrm rot="5400000">
            <a:off x="2975857" y="3087033"/>
            <a:ext cx="1433007" cy="3252175"/>
          </a:xfrm>
          <a:prstGeom prst="leftBracket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Left Bracket 13"/>
          <p:cNvSpPr/>
          <p:nvPr/>
        </p:nvSpPr>
        <p:spPr>
          <a:xfrm rot="5400000">
            <a:off x="7423529" y="2990696"/>
            <a:ext cx="1433007" cy="3444847"/>
          </a:xfrm>
          <a:prstGeom prst="leftBracket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67856" y="3465513"/>
            <a:ext cx="304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Release Cycle 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9368" y="3465513"/>
            <a:ext cx="320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Release Cycle II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8722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7206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Attracting and retaining the interest of users is a key factor for a software project’s success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1" y="2839390"/>
            <a:ext cx="1001536" cy="10015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12" y="2405019"/>
            <a:ext cx="3381375" cy="33813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63" y="4945491"/>
            <a:ext cx="1001536" cy="10015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65" y="2856674"/>
            <a:ext cx="1100055" cy="11059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286" y="4679254"/>
            <a:ext cx="1100055" cy="1105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06348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ikihow.com/images/e/ea/Create-Study-Plans-Step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4954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4967"/>
            <a:ext cx="10515600" cy="1430724"/>
          </a:xfr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A" u="sng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How frequent is delivery delay?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Study 1</a:t>
            </a:r>
          </a:p>
        </p:txBody>
      </p:sp>
    </p:spTree>
    <p:extLst>
      <p:ext uri="{BB962C8B-B14F-4D97-AF65-F5344CB8AC3E}">
        <p14:creationId xmlns:p14="http://schemas.microsoft.com/office/powerpoint/2010/main" val="3456418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There is a lack of empirical research that investigate the frequency of delivery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95" y="3259396"/>
            <a:ext cx="2404508" cy="3664013"/>
          </a:xfrm>
          <a:prstGeom prst="rect">
            <a:avLst/>
          </a:prstGeom>
        </p:spPr>
      </p:pic>
      <p:sp>
        <p:nvSpPr>
          <p:cNvPr id="7" name="Thought Bubble: Cloud 6"/>
          <p:cNvSpPr/>
          <p:nvPr/>
        </p:nvSpPr>
        <p:spPr>
          <a:xfrm rot="1160693">
            <a:off x="5694789" y="2163070"/>
            <a:ext cx="3680416" cy="2386115"/>
          </a:xfrm>
          <a:prstGeom prst="cloud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6310103" y="2782342"/>
            <a:ext cx="2832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We must have more evidences…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86782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4819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This study is also motivated by investigating the factors that lead to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837"/>
            <a:ext cx="3745158" cy="3871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2669" y="2771192"/>
            <a:ext cx="465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It would be very useful if we could avoid prolonged delays</a:t>
            </a:r>
          </a:p>
        </p:txBody>
      </p:sp>
      <p:sp>
        <p:nvSpPr>
          <p:cNvPr id="9" name="Speech Bubble: Oval 8"/>
          <p:cNvSpPr/>
          <p:nvPr/>
        </p:nvSpPr>
        <p:spPr>
          <a:xfrm>
            <a:off x="3293706" y="2519265"/>
            <a:ext cx="6811347" cy="1604866"/>
          </a:xfrm>
          <a:prstGeom prst="wedgeEllipseCallout">
            <a:avLst>
              <a:gd name="adj1" fmla="val -42751"/>
              <a:gd name="adj2" fmla="val 102195"/>
            </a:avLst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25648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0803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set out to empirically study 20.995 addressed issues from the Firefox, </a:t>
            </a:r>
            <a:r>
              <a:rPr lang="en-CA" dirty="0" err="1">
                <a:solidFill>
                  <a:schemeClr val="accent1">
                    <a:lumMod val="50000"/>
                  </a:schemeClr>
                </a:solidFill>
              </a:rPr>
              <a:t>ArgoUML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, and Eclipse projects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2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0847" y="3079102"/>
            <a:ext cx="1584176" cy="1584176"/>
          </a:xfrm>
          <a:prstGeom prst="rect">
            <a:avLst/>
          </a:prstGeom>
          <a:noFill/>
        </p:spPr>
      </p:pic>
      <p:pic>
        <p:nvPicPr>
          <p:cNvPr id="6" name="Picture 4" descr="http://help.eclipse.org/juno/topic/org.eclipse.platform.doc.user/whatsNew/images/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6157" y="3079102"/>
            <a:ext cx="1512168" cy="1512168"/>
          </a:xfrm>
          <a:prstGeom prst="rect">
            <a:avLst/>
          </a:prstGeom>
          <a:noFill/>
        </p:spPr>
      </p:pic>
      <p:pic>
        <p:nvPicPr>
          <p:cNvPr id="7" name="Picture 6" descr="https://lh3.googleusercontent.com/-SdPtN-T461k/AAAAAAAAAAI/AAAAAAAAABE/Rp8j_Bg_4-U/phot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9459" y="3115106"/>
            <a:ext cx="1520125" cy="151216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91253" y="4627273"/>
            <a:ext cx="21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Firefox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90559" y="4627273"/>
            <a:ext cx="21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Eclipse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7839" y="4627273"/>
            <a:ext cx="218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>
                <a:latin typeface="Constantia" panose="02030602050306030303" pitchFamily="18" charset="0"/>
              </a:rPr>
              <a:t>ArgoUML</a:t>
            </a:r>
            <a:endParaRPr lang="en-CA" sz="2800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81889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966767" y="1688841"/>
            <a:ext cx="2258464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39685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886200" y="3886199"/>
            <a:ext cx="1943100" cy="2942129"/>
          </a:xfrm>
          <a:prstGeom prst="ellipse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5275" y="3454401"/>
            <a:ext cx="172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60%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97955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34% to 98% of addressed issues had their integration prevented from at least one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743700" y="3107094"/>
            <a:ext cx="2155466" cy="3682844"/>
          </a:xfrm>
          <a:prstGeom prst="ellipse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2295" y="2583874"/>
            <a:ext cx="172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34%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72036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10" name="Equals 9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Minus Sign 10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4061389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release cycle duration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9874" y="3111089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# of days before a release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315259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6275" y="360766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Fix Timing</a:t>
            </a:r>
          </a:p>
        </p:txBody>
      </p:sp>
      <p:sp>
        <p:nvSpPr>
          <p:cNvPr id="5" name="Equals 4"/>
          <p:cNvSpPr/>
          <p:nvPr/>
        </p:nvSpPr>
        <p:spPr>
          <a:xfrm>
            <a:off x="3345326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4299" y="3107094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30 days</a:t>
            </a:r>
          </a:p>
        </p:txBody>
      </p:sp>
      <p:sp>
        <p:nvSpPr>
          <p:cNvPr id="7" name="Minus Sign 6"/>
          <p:cNvSpPr/>
          <p:nvPr/>
        </p:nvSpPr>
        <p:spPr>
          <a:xfrm>
            <a:off x="3276599" y="3645733"/>
            <a:ext cx="7343775" cy="631755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3947087" y="4146307"/>
            <a:ext cx="586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60 days</a:t>
            </a:r>
          </a:p>
        </p:txBody>
      </p:sp>
      <p:sp>
        <p:nvSpPr>
          <p:cNvPr id="10" name="Equals 9"/>
          <p:cNvSpPr/>
          <p:nvPr/>
        </p:nvSpPr>
        <p:spPr>
          <a:xfrm>
            <a:off x="9859765" y="371449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1926" y="3605513"/>
            <a:ext cx="136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1340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are being addressed well before an upcoming release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How often are addressed issues prevented from shipping?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2238375"/>
            <a:ext cx="5210175" cy="440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53846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Within a globalized world, it is common to see globally spread teams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437266"/>
            <a:ext cx="4710937" cy="3414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28567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Issues that are addressed during more stable stages of a release cycle tends to have shorter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RQ2 – Does the stage of the release cycle impact delivery delay?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17" y="2504805"/>
            <a:ext cx="5093965" cy="4267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591647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249820" y="1564341"/>
            <a:ext cx="2258464" cy="199876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286090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collect many factors that are computed using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code repositories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issue tracking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How well can we model the delivery delay of addressed issues?</a:t>
            </a:r>
          </a:p>
        </p:txBody>
      </p:sp>
      <p:pic>
        <p:nvPicPr>
          <p:cNvPr id="5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23" y="3868148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77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reedomjs.org/dist/freedom/latest/demo/filedrop/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40" y="3868146"/>
            <a:ext cx="1144665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9453" y="270454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Impacted Files</a:t>
            </a:r>
          </a:p>
        </p:txBody>
      </p:sp>
      <p:pic>
        <p:nvPicPr>
          <p:cNvPr id="9" name="Picture 8" descr="http://www.hit4hit.org/img/login/user-icon-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88" y="3658655"/>
            <a:ext cx="781823" cy="78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469796" y="2714769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Number of comments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20139" y="2714768"/>
            <a:ext cx="3252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Experience of the resolvers</a:t>
            </a:r>
          </a:p>
        </p:txBody>
      </p:sp>
      <p:pic>
        <p:nvPicPr>
          <p:cNvPr id="12" name="Picture 12" descr="http://vignette4.wikia.nocookie.net/pokemon-revolution/images/4/41/004Charmander_OS_anime_2.png/revision/latest?cb=201506250820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78" y="3991565"/>
            <a:ext cx="1090674" cy="126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://vignette3.wikia.nocookie.net/super-smash-bros-destiny/images/2/23/006_charizard_by_izzyreddragon-d5goirn.png/revision/latest?cb=201403020339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4042665"/>
            <a:ext cx="1739800" cy="114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803342" y="444048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15" name="Rounded Rectangle 13"/>
          <p:cNvSpPr/>
          <p:nvPr/>
        </p:nvSpPr>
        <p:spPr>
          <a:xfrm>
            <a:off x="4769517" y="4478331"/>
            <a:ext cx="2652965" cy="1144665"/>
          </a:xfrm>
          <a:prstGeom prst="round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I Think this bug is due to…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16572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Then, we analyze both delivery delay in terms of number of releases and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How well can we model the delivery delay of addressed issues?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8201" y="3316831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AUCs</a:t>
            </a:r>
          </a:p>
        </p:txBody>
      </p:sp>
      <p:sp>
        <p:nvSpPr>
          <p:cNvPr id="6" name="Equals 5"/>
          <p:cNvSpPr/>
          <p:nvPr/>
        </p:nvSpPr>
        <p:spPr>
          <a:xfrm>
            <a:off x="5099977" y="3400169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1000" y="4872975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R²</a:t>
            </a:r>
          </a:p>
        </p:txBody>
      </p:sp>
      <p:sp>
        <p:nvSpPr>
          <p:cNvPr id="8" name="Equals 7"/>
          <p:cNvSpPr/>
          <p:nvPr/>
        </p:nvSpPr>
        <p:spPr>
          <a:xfrm>
            <a:off x="5099977" y="4914644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1725" y="3318962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0.62 – 0.96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1724" y="4831306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0.39 – 0.65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574734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time invested on addressing issues and workload factors play an influential role to model delay in terms of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RQ4 – What are the most influential factors for modeling delivery delay?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12" y="2510634"/>
            <a:ext cx="5405175" cy="4258277"/>
          </a:xfrm>
          <a:prstGeom prst="rect">
            <a:avLst/>
          </a:prstGeom>
        </p:spPr>
      </p:pic>
      <p:pic>
        <p:nvPicPr>
          <p:cNvPr id="5" name="Picture 4" descr="http://help.eclipse.org/juno/topic/org.eclipse.platform.doc.user/whatsNew/images/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9437" y="2894930"/>
            <a:ext cx="583005" cy="58300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706468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Severity and priority levels have little influence on the delivery delay in terms of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969042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3602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time at which issues are addressed during a release cycle plays a major role in modeling delay in terms of days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RQ4 – What are the most influential factors for modeling delivery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725" y="2469635"/>
            <a:ext cx="4332550" cy="42582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208526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678044" y="1604734"/>
            <a:ext cx="2258464" cy="212004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4857668" y="1668863"/>
            <a:ext cx="2484310" cy="192731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164492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proportion of issues that suffered from prolonged delays is under 25% for each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RQ5 – How well can we identify issues that will suffer from a prolonged delay?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163" y="1945146"/>
            <a:ext cx="6100723" cy="4872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14825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Our statistical models achieve a good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RQ5 – How well can we identify issues that will suffer from a prolonged delay?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2202" y="3358500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Constantia" panose="02030602050306030303" pitchFamily="18" charset="0"/>
              </a:rPr>
              <a:t>AUCs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9977" y="3358500"/>
            <a:ext cx="471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Constantia" panose="02030602050306030303" pitchFamily="18" charset="0"/>
              </a:rPr>
              <a:t>0.82 – 0.96</a:t>
            </a:r>
          </a:p>
        </p:txBody>
      </p:sp>
      <p:sp>
        <p:nvSpPr>
          <p:cNvPr id="7" name="Equals 6"/>
          <p:cNvSpPr/>
          <p:nvPr/>
        </p:nvSpPr>
        <p:spPr>
          <a:xfrm>
            <a:off x="5385727" y="3441838"/>
            <a:ext cx="624548" cy="624548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81151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Such teams use Issue Tracking Systems control the progress of their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21643"/>
            <a:ext cx="2857500" cy="2857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40" y="2621643"/>
            <a:ext cx="2908460" cy="2908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44" y="2517192"/>
            <a:ext cx="2961951" cy="29619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18840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191087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Project factors are most important to model prolonged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199" y="167845"/>
            <a:ext cx="11272935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RQ6 – What are the most influential factors to model prolonged delays?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6" y="2173893"/>
            <a:ext cx="5750060" cy="468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350" y="2173894"/>
            <a:ext cx="5706650" cy="4684105"/>
          </a:xfrm>
          <a:prstGeom prst="rect">
            <a:avLst/>
          </a:prstGeom>
        </p:spPr>
      </p:pic>
      <p:pic>
        <p:nvPicPr>
          <p:cNvPr id="7" name="Picture 2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8739" y="2520473"/>
            <a:ext cx="812933" cy="812933"/>
          </a:xfrm>
          <a:prstGeom prst="rect">
            <a:avLst/>
          </a:prstGeom>
          <a:noFill/>
        </p:spPr>
      </p:pic>
      <p:pic>
        <p:nvPicPr>
          <p:cNvPr id="8" name="Picture 7" descr="https://lh3.googleusercontent.com/-SdPtN-T461k/AAAAAAAAAAI/AAAAAAAAABE/Rp8j_Bg_4-U/phot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59864" y="2557425"/>
            <a:ext cx="780065" cy="77598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065613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 delays represent an overhead that development teams need to manage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41" y="1972605"/>
            <a:ext cx="5839519" cy="4379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932394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ikihow.com/images/e/ea/Create-Study-Plans-Step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4954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4967"/>
            <a:ext cx="10515600" cy="1430724"/>
          </a:xfr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A" u="sng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Do rapid releases reduce delivery delays?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650030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20012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allure of delivering new features more quickly has led many projects to adopt rapid release cycles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5" name="Picture 2" descr="https://nicoyguevarratoons.files.wordpress.com/2016/01/the-flash-delivering-pizza-cartoon-versions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053" y="2912947"/>
            <a:ext cx="5581894" cy="425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220674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57334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However, the speed at which features are delivered using rapid releases still needs to be empirically checked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595" y="3259396"/>
            <a:ext cx="2404508" cy="3664013"/>
          </a:xfrm>
          <a:prstGeom prst="rect">
            <a:avLst/>
          </a:prstGeom>
        </p:spPr>
      </p:pic>
      <p:sp>
        <p:nvSpPr>
          <p:cNvPr id="6" name="Thought Bubble: Cloud 5"/>
          <p:cNvSpPr/>
          <p:nvPr/>
        </p:nvSpPr>
        <p:spPr>
          <a:xfrm rot="1160693">
            <a:off x="5738256" y="2620916"/>
            <a:ext cx="3345833" cy="1971995"/>
          </a:xfrm>
          <a:prstGeom prst="cloudCallou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310103" y="3070587"/>
            <a:ext cx="2832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atin typeface="Constantia" panose="02030602050306030303" pitchFamily="18" charset="0"/>
              </a:rPr>
              <a:t>Uh oh… again,</a:t>
            </a:r>
          </a:p>
          <a:p>
            <a:r>
              <a:rPr lang="en-CA" sz="2800" dirty="0">
                <a:latin typeface="Constantia" panose="02030602050306030303" pitchFamily="18" charset="0"/>
              </a:rPr>
              <a:t>no evidences…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304501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116147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set out to empirically compare the delivery delay of traditional and rapid releases of the Firefox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9600" y="447121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0400" y="4459574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9600" y="499443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111 releases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0400" y="499443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73 releases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600" y="551765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34,673 issues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0400" y="5517652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37,443 issues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361" y="2550104"/>
            <a:ext cx="2702950" cy="2027212"/>
          </a:xfrm>
          <a:prstGeom prst="rect">
            <a:avLst/>
          </a:prstGeom>
        </p:spPr>
      </p:pic>
      <p:pic>
        <p:nvPicPr>
          <p:cNvPr id="12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96" y="2738687"/>
            <a:ext cx="2418938" cy="168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367483" y="2838352"/>
            <a:ext cx="3169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4465" y="6058114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1.0 to 4.0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5311" y="6059578"/>
            <a:ext cx="29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10 to 27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040964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57307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1208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Although issues are fixed more quickly in rapid releases, they are delivered more slowly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Are addressed issues delivered more quickly in rapid releases?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79" y="2176584"/>
            <a:ext cx="5736847" cy="4636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937" y="2636912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361" y="4221088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7937" y="5445224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2173" y="6346775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509082" y="4228782"/>
            <a:ext cx="446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Days to deliver fixed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5760" y="3878081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3568" y="3356992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294878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31208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Fixed issues are delivered more consistently in rapid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Are addressed issues delivered more quickly in rapid releases?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43" y="2161273"/>
            <a:ext cx="5734050" cy="4629150"/>
          </a:xfrm>
          <a:prstGeom prst="rect">
            <a:avLst/>
          </a:prstGeom>
        </p:spPr>
      </p:pic>
      <p:pic>
        <p:nvPicPr>
          <p:cNvPr id="7" name="Picture 2" descr="http://learnyousomeerlang.com/static/img/she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4" y="3816604"/>
            <a:ext cx="2971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orig07.deviantart.net/def9/f/2015/095/3/e/3e1139e1b8291d70c7a5a7e9dc3679ee-d8ohm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590" y="3207255"/>
            <a:ext cx="3225969" cy="2580775"/>
          </a:xfrm>
          <a:prstGeom prst="rect">
            <a:avLst/>
          </a:prstGeom>
          <a:gradFill>
            <a:gsLst>
              <a:gs pos="13283">
                <a:srgbClr val="EBF3FA"/>
              </a:gs>
              <a:gs pos="53132">
                <a:srgbClr val="C8DDF1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9" name="TextBox 8"/>
          <p:cNvSpPr txBox="1"/>
          <p:nvPr/>
        </p:nvSpPr>
        <p:spPr>
          <a:xfrm>
            <a:off x="3935760" y="3861605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3568" y="334051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11" name="Rounded Rectangular Callout 4"/>
          <p:cNvSpPr/>
          <p:nvPr/>
        </p:nvSpPr>
        <p:spPr>
          <a:xfrm>
            <a:off x="601362" y="2776151"/>
            <a:ext cx="2369384" cy="840260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i="1" dirty="0">
                <a:solidFill>
                  <a:schemeClr val="tx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 can be faster!</a:t>
            </a: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8990589" y="1996225"/>
            <a:ext cx="2284051" cy="1324825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i="1" dirty="0">
                <a:solidFill>
                  <a:schemeClr val="tx1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I have consistent gains!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421948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9069355" y="1604865"/>
            <a:ext cx="2519265" cy="1999580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17046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2"/>
            <a:ext cx="10515600" cy="1325563"/>
          </a:xfrm>
        </p:spPr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 software issue can either describe a bug, an enhancement, or a new feature</a:t>
            </a:r>
          </a:p>
        </p:txBody>
      </p:sp>
      <p:pic>
        <p:nvPicPr>
          <p:cNvPr id="4" name="Picture 4" descr="http://enhancedsteam.com/blog/wp-content/uploads/2013/06/no-bug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7860" y="2694803"/>
            <a:ext cx="2088232" cy="2088233"/>
          </a:xfrm>
          <a:prstGeom prst="rect">
            <a:avLst/>
          </a:prstGeom>
          <a:noFill/>
        </p:spPr>
      </p:pic>
      <p:pic>
        <p:nvPicPr>
          <p:cNvPr id="5" name="Picture 8" descr="http://hautesecure.com/wp-content/uploads/2013/10/Network-Security-Softwar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4010" y="2816932"/>
            <a:ext cx="1843979" cy="1843979"/>
          </a:xfrm>
          <a:prstGeom prst="rect">
            <a:avLst/>
          </a:prstGeom>
          <a:noFill/>
        </p:spPr>
      </p:pic>
      <p:pic>
        <p:nvPicPr>
          <p:cNvPr id="6" name="Picture 10" descr="https://www.dragonartz.net/wp-content/uploads/2010/10/Vector-Charts-Clipart-with-Arrow-02-by-DragonAr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65907" y="2478780"/>
            <a:ext cx="2520280" cy="252028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24980" y="4783036"/>
            <a:ext cx="231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Bug fix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9003" y="4783036"/>
            <a:ext cx="231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New feature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7327" y="4783036"/>
            <a:ext cx="2545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Enhancement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3799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8"/>
            <a:ext cx="10515600" cy="205083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Minor releases: a key reason as to why traditional releases can deliver fixed issues more quickly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0871718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RQ2 – Why can traditional releases deliver addressed issues more quickly?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38" y="2429230"/>
            <a:ext cx="5943600" cy="418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64" y="2429230"/>
            <a:ext cx="5635669" cy="4443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988" y="2733260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12" y="4245428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988" y="5397556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224" y="6189644"/>
            <a:ext cx="12973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9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4764" y="2743689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Major </a:t>
            </a:r>
          </a:p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6243" y="3768374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Minor </a:t>
            </a:r>
          </a:p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953200" y="4389139"/>
            <a:ext cx="446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latin typeface="Constantia" panose="02030602050306030303" pitchFamily="18" charset="0"/>
                <a:cs typeface="Times New Roman" panose="02020603050405020304" pitchFamily="18" charset="0"/>
              </a:rPr>
              <a:t>Days to deliver fixed issues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3202" y="2743689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Major </a:t>
            </a:r>
          </a:p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08917" y="3471475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1362831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716138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As in Study 1, we collect several factors that we suspect to share a relationship with delivery delay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840419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Prioritization is different among release strategies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Up Arrow 2"/>
          <p:cNvSpPr/>
          <p:nvPr/>
        </p:nvSpPr>
        <p:spPr>
          <a:xfrm rot="5400000">
            <a:off x="2817274" y="744635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4823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8361" y="2279689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21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338" y="2715844"/>
            <a:ext cx="546359" cy="546359"/>
          </a:xfrm>
          <a:prstGeom prst="rect">
            <a:avLst/>
          </a:prstGeom>
          <a:noFill/>
        </p:spPr>
      </p:pic>
      <p:pic>
        <p:nvPicPr>
          <p:cNvPr id="2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800" y="2715844"/>
            <a:ext cx="546359" cy="546359"/>
          </a:xfrm>
          <a:prstGeom prst="rect">
            <a:avLst/>
          </a:prstGeom>
          <a:noFill/>
        </p:spPr>
      </p:pic>
      <p:sp>
        <p:nvSpPr>
          <p:cNvPr id="23" name="Oval 22"/>
          <p:cNvSpPr/>
          <p:nvPr/>
        </p:nvSpPr>
        <p:spPr>
          <a:xfrm>
            <a:off x="3033282" y="2956810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4" name="Down Arrow 1"/>
          <p:cNvSpPr/>
          <p:nvPr/>
        </p:nvSpPr>
        <p:spPr>
          <a:xfrm>
            <a:off x="3033282" y="2340335"/>
            <a:ext cx="162302" cy="5299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3625" y="1932366"/>
            <a:ext cx="45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Position 4 in the backlog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0564" y="3474471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27" name="Rounded Rectangle 76"/>
          <p:cNvSpPr/>
          <p:nvPr/>
        </p:nvSpPr>
        <p:spPr>
          <a:xfrm>
            <a:off x="335608" y="2870312"/>
            <a:ext cx="5053138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438123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68010" y="2958066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51753" y="296026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05330" y="295681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058672" y="2956180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431" y="1754778"/>
            <a:ext cx="2891685" cy="16834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426" y="3378069"/>
            <a:ext cx="2473359" cy="12649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846" y="1751501"/>
            <a:ext cx="157915" cy="16636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24559" y="1890365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24559" y="2210906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24559" y="2531178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24559" y="285696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92634" y="3369317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79048" y="336674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5,000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154134" y="3366749"/>
            <a:ext cx="88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10,000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27137" y="3635611"/>
            <a:ext cx="26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Position in the backlog</a:t>
            </a:r>
          </a:p>
        </p:txBody>
      </p:sp>
      <p:sp>
        <p:nvSpPr>
          <p:cNvPr id="46" name="Up Arrow 35"/>
          <p:cNvSpPr/>
          <p:nvPr/>
        </p:nvSpPr>
        <p:spPr>
          <a:xfrm rot="5400000">
            <a:off x="2818749" y="3604737"/>
            <a:ext cx="391645" cy="5354977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9836" y="5139791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48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813" y="5575946"/>
            <a:ext cx="546359" cy="546359"/>
          </a:xfrm>
          <a:prstGeom prst="rect">
            <a:avLst/>
          </a:prstGeom>
          <a:noFill/>
        </p:spPr>
      </p:pic>
      <p:pic>
        <p:nvPicPr>
          <p:cNvPr id="4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7275" y="5575946"/>
            <a:ext cx="546359" cy="546359"/>
          </a:xfrm>
          <a:prstGeom prst="rect">
            <a:avLst/>
          </a:prstGeom>
          <a:noFill/>
        </p:spPr>
      </p:pic>
      <p:sp>
        <p:nvSpPr>
          <p:cNvPr id="50" name="Oval 49"/>
          <p:cNvSpPr/>
          <p:nvPr/>
        </p:nvSpPr>
        <p:spPr>
          <a:xfrm>
            <a:off x="3034757" y="5816912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2039" y="6334573"/>
            <a:ext cx="478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64823" y="5126583"/>
            <a:ext cx="2808312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53" name="Rounded Rectangle 73"/>
          <p:cNvSpPr/>
          <p:nvPr/>
        </p:nvSpPr>
        <p:spPr>
          <a:xfrm>
            <a:off x="2183907" y="5720051"/>
            <a:ext cx="1896856" cy="355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4" name="Down Arrow 74"/>
          <p:cNvSpPr/>
          <p:nvPr/>
        </p:nvSpPr>
        <p:spPr>
          <a:xfrm>
            <a:off x="3034757" y="5177577"/>
            <a:ext cx="162302" cy="52997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55100" y="4769608"/>
            <a:ext cx="452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Position 2 in the cycle backlog</a:t>
            </a:r>
          </a:p>
        </p:txBody>
      </p:sp>
      <p:sp>
        <p:nvSpPr>
          <p:cNvPr id="56" name="Oval 55"/>
          <p:cNvSpPr/>
          <p:nvPr/>
        </p:nvSpPr>
        <p:spPr>
          <a:xfrm>
            <a:off x="3034757" y="5816912"/>
            <a:ext cx="162302" cy="1623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2439598" y="5818168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569485" y="5818168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53228" y="5820364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1006805" y="581691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060147" y="5816282"/>
            <a:ext cx="162302" cy="16230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846" y="4414728"/>
            <a:ext cx="1939190" cy="189418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24559" y="4605757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25300" y="4975089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0.90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27770" y="5310641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0143" y="5663444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0.80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930070" y="6470041"/>
            <a:ext cx="332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Position in the cycle backlog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443189" y="6200913"/>
            <a:ext cx="7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11103" y="6195449"/>
            <a:ext cx="162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1,000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272436" y="6204180"/>
            <a:ext cx="162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>
                <a:latin typeface="Constantia" panose="02030602050306030303" pitchFamily="18" charset="0"/>
                <a:cs typeface="Times New Roman" panose="02020603050405020304" pitchFamily="18" charset="0"/>
              </a:rPr>
              <a:t>3,000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661379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386734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Traditional releases behave as a queue while rapid releases behave as a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Does the release strategy have an impact on delivery delay factors?</a:t>
            </a:r>
          </a:p>
        </p:txBody>
      </p:sp>
      <p:pic>
        <p:nvPicPr>
          <p:cNvPr id="5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77" y="2046553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30" y="5117335"/>
            <a:ext cx="1260946" cy="945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8986" y="3713499"/>
            <a:ext cx="607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sp>
        <p:nvSpPr>
          <p:cNvPr id="8" name="Rounded Rectangle 5"/>
          <p:cNvSpPr/>
          <p:nvPr/>
        </p:nvSpPr>
        <p:spPr>
          <a:xfrm>
            <a:off x="4025487" y="2100735"/>
            <a:ext cx="428390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pic>
        <p:nvPicPr>
          <p:cNvPr id="9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5487" y="2778705"/>
            <a:ext cx="546359" cy="546359"/>
          </a:xfrm>
          <a:prstGeom prst="rect">
            <a:avLst/>
          </a:prstGeom>
          <a:noFill/>
        </p:spPr>
      </p:pic>
      <p:pic>
        <p:nvPicPr>
          <p:cNvPr id="1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4258" y="2778701"/>
            <a:ext cx="546359" cy="546359"/>
          </a:xfrm>
          <a:prstGeom prst="rect">
            <a:avLst/>
          </a:prstGeom>
          <a:noFill/>
        </p:spPr>
      </p:pic>
      <p:pic>
        <p:nvPicPr>
          <p:cNvPr id="11" name="Picture 10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3031" y="2778701"/>
            <a:ext cx="546359" cy="546359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4217515" y="235856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66789" y="2362254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12637" y="235856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58485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35561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86287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837013" y="23585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0796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9567" y="3192068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68338" y="3200166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sp>
        <p:nvSpPr>
          <p:cNvPr id="22" name="Oval 21"/>
          <p:cNvSpPr/>
          <p:nvPr/>
        </p:nvSpPr>
        <p:spPr>
          <a:xfrm>
            <a:off x="3492422" y="221059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680153" y="22421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4" name="Arc 23"/>
          <p:cNvSpPr/>
          <p:nvPr/>
        </p:nvSpPr>
        <p:spPr>
          <a:xfrm rot="10800000">
            <a:off x="3654724" y="22118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20112" y="17810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26" name="Arc 25"/>
          <p:cNvSpPr/>
          <p:nvPr/>
        </p:nvSpPr>
        <p:spPr>
          <a:xfrm rot="9089749">
            <a:off x="8128660" y="2137468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4593" y="180007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28" name="Rounded Rectangle 34"/>
          <p:cNvSpPr/>
          <p:nvPr/>
        </p:nvSpPr>
        <p:spPr>
          <a:xfrm>
            <a:off x="5379868" y="4506386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546245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94591" y="4764220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20418" y="4767383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2" name="Rounded Rectangle 38"/>
          <p:cNvSpPr/>
          <p:nvPr/>
        </p:nvSpPr>
        <p:spPr>
          <a:xfrm>
            <a:off x="5379868" y="5251205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46245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94591" y="5509039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020418" y="5512202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6" name="Rounded Rectangle 42"/>
          <p:cNvSpPr/>
          <p:nvPr/>
        </p:nvSpPr>
        <p:spPr>
          <a:xfrm>
            <a:off x="5379868" y="5996024"/>
            <a:ext cx="1438183" cy="6779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546245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494591" y="6253858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020418" y="6257021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40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4591982"/>
            <a:ext cx="546359" cy="546359"/>
          </a:xfrm>
          <a:prstGeom prst="rect">
            <a:avLst/>
          </a:prstGeom>
          <a:noFill/>
        </p:spPr>
      </p:pic>
      <p:sp>
        <p:nvSpPr>
          <p:cNvPr id="41" name="TextBox 40"/>
          <p:cNvSpPr txBox="1"/>
          <p:nvPr/>
        </p:nvSpPr>
        <p:spPr>
          <a:xfrm>
            <a:off x="3381205" y="4603551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3.0</a:t>
            </a:r>
          </a:p>
        </p:txBody>
      </p:sp>
      <p:pic>
        <p:nvPicPr>
          <p:cNvPr id="42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5339897"/>
            <a:ext cx="546359" cy="546359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370225" y="5351467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2.0</a:t>
            </a:r>
          </a:p>
        </p:txBody>
      </p:sp>
      <p:pic>
        <p:nvPicPr>
          <p:cNvPr id="44" name="Picture 14" descr="http://salasta.lt/image/data/LOGO/box%20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8690" y="6076280"/>
            <a:ext cx="546359" cy="546359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370225" y="6087850"/>
            <a:ext cx="113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46" name="Oval 45"/>
          <p:cNvSpPr/>
          <p:nvPr/>
        </p:nvSpPr>
        <p:spPr>
          <a:xfrm>
            <a:off x="7232353" y="4544033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79118" y="40162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Completed</a:t>
            </a:r>
          </a:p>
        </p:txBody>
      </p:sp>
      <p:sp>
        <p:nvSpPr>
          <p:cNvPr id="48" name="Arc 47"/>
          <p:cNvSpPr/>
          <p:nvPr/>
        </p:nvSpPr>
        <p:spPr>
          <a:xfrm rot="9089749">
            <a:off x="6679099" y="4484147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4876722" y="4525167"/>
            <a:ext cx="162302" cy="1623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50" name="Arc 49"/>
          <p:cNvSpPr/>
          <p:nvPr/>
        </p:nvSpPr>
        <p:spPr>
          <a:xfrm rot="10800000">
            <a:off x="5039024" y="4574072"/>
            <a:ext cx="917122" cy="265948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onstantia" panose="02030602050306030303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23487" y="4028929"/>
            <a:ext cx="186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4235659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47" y="2105155"/>
            <a:ext cx="1260946" cy="945710"/>
          </a:xfrm>
          <a:prstGeom prst="rect">
            <a:avLst/>
          </a:prstGeom>
        </p:spPr>
      </p:pic>
      <p:pic>
        <p:nvPicPr>
          <p:cNvPr id="6" name="Picture 2" descr="http://images.clipartpanda.com/turtle-clipart-McLaGbkca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4" y="2184845"/>
            <a:ext cx="1128453" cy="7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77034" y="2345529"/>
            <a:ext cx="60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Constantia" panose="02030602050306030303" pitchFamily="18" charset="0"/>
                <a:cs typeface="Times New Roman" panose="02020603050405020304" pitchFamily="18" charset="0"/>
              </a:rPr>
              <a:t>vs</a:t>
            </a:r>
          </a:p>
        </p:txBody>
      </p:sp>
      <p:pic>
        <p:nvPicPr>
          <p:cNvPr id="8" name="Picture 7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44071" y="1836526"/>
            <a:ext cx="983649" cy="983649"/>
          </a:xfrm>
          <a:prstGeom prst="rect">
            <a:avLst/>
          </a:prstGeom>
          <a:noFill/>
        </p:spPr>
      </p:pic>
      <p:pic>
        <p:nvPicPr>
          <p:cNvPr id="9" name="Picture 8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9605" y="2264614"/>
            <a:ext cx="550935" cy="550935"/>
          </a:xfrm>
          <a:prstGeom prst="rect">
            <a:avLst/>
          </a:prstGeom>
          <a:noFill/>
        </p:spPr>
      </p:pic>
      <p:pic>
        <p:nvPicPr>
          <p:cNvPr id="10" name="Picture 9" descr="http://visualid.com/wp-content/uploads/2013/05/firefox-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8376" y="2264613"/>
            <a:ext cx="550935" cy="550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17539" y="2709565"/>
            <a:ext cx="63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4070" y="2709565"/>
            <a:ext cx="902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2933" y="2709025"/>
            <a:ext cx="974899" cy="5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3.6.2</a:t>
            </a:r>
          </a:p>
        </p:txBody>
      </p: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90" y="1532590"/>
            <a:ext cx="2258464" cy="225846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9505" y="353587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Comparing delivery delays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1367" y="3533937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Major vs minor releases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39621" y="3604445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Analyzing important factors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9504" y="5222556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Rapid releases are not ‘</a:t>
            </a:r>
            <a:r>
              <a:rPr lang="en-CA" sz="2800" i="1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that rapid</a:t>
            </a:r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’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416634" y="1853194"/>
            <a:ext cx="2825559" cy="1476767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4607767" y="5222555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Minor releases quicken the delivery time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44071" y="1735494"/>
            <a:ext cx="2748411" cy="1080054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/>
          <p:cNvSpPr txBox="1"/>
          <p:nvPr/>
        </p:nvSpPr>
        <p:spPr>
          <a:xfrm>
            <a:off x="8846976" y="5225659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Different prioritization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948518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A rapid release strategy is not a silver bullet to reduce delivery delay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29" y="2000879"/>
            <a:ext cx="4723142" cy="47231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31293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wikihow.com/images/e/ea/Create-Study-Plans-Step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54954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4967"/>
            <a:ext cx="10515600" cy="1430724"/>
          </a:xfr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A" u="sng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Why do Delivery Delays Occur?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Study 3</a:t>
            </a:r>
          </a:p>
        </p:txBody>
      </p:sp>
    </p:spTree>
    <p:extLst>
      <p:ext uri="{BB962C8B-B14F-4D97-AF65-F5344CB8AC3E}">
        <p14:creationId xmlns:p14="http://schemas.microsoft.com/office/powerpoint/2010/main" val="2332259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Reach deeper knowledge that was gained through quantitative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39" y="2133154"/>
            <a:ext cx="2732120" cy="468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246561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9748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Verify to which extent our quantitative findings can be confirmed by our participants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50" y="2599912"/>
            <a:ext cx="3470500" cy="347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324084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54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06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2726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09419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4579146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56563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The state of an issue changes from ‘reported’ to ‘fixed’ as it progresses until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</a:br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delivery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96752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survey 37 participants from the Firefox, </a:t>
            </a:r>
            <a:r>
              <a:rPr lang="en-CA" dirty="0" err="1">
                <a:solidFill>
                  <a:schemeClr val="accent1">
                    <a:lumMod val="50000"/>
                  </a:schemeClr>
                </a:solidFill>
              </a:rPr>
              <a:t>ArgoUML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, and Eclipse projects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86" y="2235293"/>
            <a:ext cx="4479827" cy="4479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864316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56" y="2152604"/>
            <a:ext cx="6430286" cy="42582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performs an extensive Open Coding analysis that generated 175 unique codes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1802568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perform the following analyses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4823928" y="1639336"/>
            <a:ext cx="2556588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804182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most recurrent themes are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decision making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risk’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,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frustration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and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team collaboration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RQ1 – What are developers’ perceptions as to why delivery delay occur?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12686249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5173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Additional testing is one of the main perceived reasons as to why delivery delay occurs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2323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Lack of 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actual user testing beyond what QA can provide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”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2397557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5173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Another main perceived reason is the workload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Development activities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743199"/>
            <a:ext cx="10515600" cy="33496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As the delayed completed issues stack up, they are harder to integrate (the codebase is constantly changing, merge issues might emerge)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”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E30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2653031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The majority source of frustration is users’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expectation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Frustration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as a user, it’s like when you are waiting your suitcase in the airport</a:t>
            </a:r>
          </a:p>
          <a:p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to come out on the belt. You know it has to be there, but you keep waiting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F07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88924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it’s like a gift for Christmas, but the day of Christmas is postponed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F14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4741597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An overhead may be introduced when collaboration between teams is needed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Team collaboration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2873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sometimes, issues that require cross-team cooperation may be delayed when the issue is differently prioritized by each team.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F23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889240"/>
            <a:ext cx="10515600" cy="196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generally happens when marketing wants to make a splash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F21</a:t>
            </a:r>
          </a:p>
          <a:p>
            <a:endParaRPr lang="en-CA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4108301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9066632" y="1639336"/>
            <a:ext cx="2556588" cy="1767433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1836865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main themes about the impact of adopting rapid cycles can be grouped into: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management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’, and ‘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development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RQ2 – What are developers’ perceptions of shifting to a rapid release cycle?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2455690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looking be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49" y="1886451"/>
            <a:ext cx="3501251" cy="15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38164" y="1363231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User</a:t>
            </a:r>
          </a:p>
        </p:txBody>
      </p:sp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92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638164" y="6086322"/>
            <a:ext cx="186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Still…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98299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The most recurrent theme regarding management is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flexibility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Management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334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it is more flexible, since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if an important issue pushed back a less important change and it misses the release cycle, it’s not a huge deal with rapid releases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950527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Another recurrent theme regarding management was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risk mitigation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Management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3349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able to identify issues sooner. It is easier to identify issues when you have only deployed 3 new commits than 100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724977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By far, the most recurrent theme was the allure of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faster delivery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 of issues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1"/>
            <a:ext cx="10515600" cy="193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increasing speed of getting new features to</a:t>
            </a:r>
          </a:p>
          <a:p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users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F05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021494"/>
            <a:ext cx="10515600" cy="1931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getting new features to users sooner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39405362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However, not all participants agree that rapid cycles deliver fixed issues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0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rapid releases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reduce the time to deliver issues to end users in some cases, and lengthen them in others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F22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404049"/>
            <a:ext cx="10515600" cy="22020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Low priority issues (new features) take less time to be delivered, whereas high priority ones (important bugs) take more time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1874718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Faster user feedback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 is another important theme regarding delivery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Delivery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90050"/>
            <a:ext cx="10515600" cy="2313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you don’t find yourself fixing a bug that you introduced two years ago which</a:t>
            </a:r>
          </a:p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the field only discovered on the release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E29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3815614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4917234" y="1639337"/>
            <a:ext cx="2286000" cy="1797362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32637993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request feedback about our two studied themes: </a:t>
            </a:r>
            <a:r>
              <a:rPr lang="en-CA" i="1" u="sng" dirty="0">
                <a:solidFill>
                  <a:schemeClr val="accent1">
                    <a:lumMod val="50000"/>
                  </a:schemeClr>
                </a:solidFill>
              </a:rPr>
              <a:t>reasons for delivery delay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n-CA" i="1" u="sng" dirty="0">
                <a:solidFill>
                  <a:schemeClr val="accent1">
                    <a:lumMod val="50000"/>
                  </a:schemeClr>
                </a:solidFill>
              </a:rPr>
              <a:t>impact of rapid releases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RQ3 – To what extent do developers agree with our quantitative findings?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32360964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present our data that was obtained in Study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Reasons for delivery delay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4" y="2172798"/>
            <a:ext cx="5758732" cy="4684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897279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8579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The most recurrent theme cited by our participants was ‘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workload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113538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Reasons for delivery delay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9"/>
            <a:ext cx="10515600" cy="149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committers are too busy</a:t>
            </a:r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E27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338734"/>
            <a:ext cx="10515600" cy="1996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there might be delays in reviews when issues are completed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E26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3123856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We present our data that was obtained in Study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Impact of rapid release cycles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43" y="2161273"/>
            <a:ext cx="5734050" cy="4629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5760" y="3861605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Traditional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3568" y="3340516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i="1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Rapid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2093946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" y="3606281"/>
            <a:ext cx="2367164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80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100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Reported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2793" y="2992824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Fixed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162520" y="3170105"/>
            <a:ext cx="3445181" cy="2443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looking be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49" y="1886451"/>
            <a:ext cx="3501251" cy="15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38164" y="1363231"/>
            <a:ext cx="160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User</a:t>
            </a:r>
          </a:p>
        </p:txBody>
      </p:sp>
      <p:pic>
        <p:nvPicPr>
          <p:cNvPr id="13" name="Picture 4" descr="Image result for m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22" y="3516044"/>
            <a:ext cx="2007646" cy="2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38164" y="6086322"/>
            <a:ext cx="1861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Delivered!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99153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Although an issue has been addressed, users may still wait some time to experience it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2743200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695086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Five participants explicitly disagree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Impact of rapid release cycles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39258"/>
            <a:ext cx="10515600" cy="2768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“I’m not surprised that there are things in that bucket.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[Instead,] </a:t>
            </a:r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I’m surprised that there are many of them.”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’ </a:t>
            </a: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3568344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  <a:alpha val="29000"/>
                  </a:schemeClr>
                </a:solidFill>
              </a:rPr>
              <a:t>Six participants explicitly agree with our obtained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Impact of rapid release cycles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979216"/>
            <a:ext cx="10515600" cy="364551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  <a:ea typeface="+mj-ea"/>
                <a:cs typeface="+mj-cs"/>
              </a:defRPr>
            </a:lvl1pPr>
          </a:lstStyle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“since missing a release cycle isn’t a big deal, more features are kept from being released until they’re properly polished instead of being rushed at the end of a long release cycle”</a:t>
            </a:r>
            <a:endParaRPr lang="en-CA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 </a:t>
            </a:r>
            <a:r>
              <a:rPr lang="en-CA" u="sng" dirty="0">
                <a:solidFill>
                  <a:schemeClr val="accent1">
                    <a:lumMod val="50000"/>
                  </a:schemeClr>
                </a:solidFill>
              </a:rPr>
              <a:t>F15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2637220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Empirical study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8839625" y="1426520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349509" y="1437367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alpha val="29000"/>
              </a:schemeClr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74" name="Picture 2" descr="Image result for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1" y="1782147"/>
            <a:ext cx="2795839" cy="15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509" y="335602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General perceptions</a:t>
            </a:r>
          </a:p>
        </p:txBody>
      </p:sp>
      <p:pic>
        <p:nvPicPr>
          <p:cNvPr id="3076" name="Picture 4" descr="Image result for evalu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56" y="1639336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7767" y="3356028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Impressions about rapid releases</a:t>
            </a:r>
          </a:p>
        </p:txBody>
      </p:sp>
      <p:pic>
        <p:nvPicPr>
          <p:cNvPr id="3078" name="Picture 6" descr="Image result for agre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51" y="1639336"/>
            <a:ext cx="2204412" cy="15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56694" y="3436698"/>
            <a:ext cx="29764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Do our findings make sense?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043" y="4756428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Decision making, frustration, risk, external teams, dev. activities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22751" y="1766416"/>
            <a:ext cx="2730995" cy="1709289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4589901" y="4699379"/>
            <a:ext cx="2976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Management, delivery, development activities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4917234" y="1639337"/>
            <a:ext cx="2286000" cy="1797362"/>
          </a:xfrm>
          <a:prstGeom prst="flowChartProcess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8848159" y="4699379"/>
            <a:ext cx="29764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Our data helped us achieving deeper insights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41772351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4"/>
          <p:cNvSpPr/>
          <p:nvPr/>
        </p:nvSpPr>
        <p:spPr>
          <a:xfrm>
            <a:off x="47328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Chevron 5"/>
          <p:cNvSpPr/>
          <p:nvPr/>
        </p:nvSpPr>
        <p:spPr>
          <a:xfrm>
            <a:off x="2783632" y="2204864"/>
            <a:ext cx="3816424" cy="2520280"/>
          </a:xfrm>
          <a:prstGeom prst="chevron">
            <a:avLst/>
          </a:prstGeom>
          <a:solidFill>
            <a:schemeClr val="tx1"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Chevron 6"/>
          <p:cNvSpPr/>
          <p:nvPr/>
        </p:nvSpPr>
        <p:spPr>
          <a:xfrm>
            <a:off x="5519936" y="2204864"/>
            <a:ext cx="3816424" cy="2520280"/>
          </a:xfrm>
          <a:prstGeom prst="chevron">
            <a:avLst/>
          </a:prstGeom>
          <a:solidFill>
            <a:schemeClr val="accent1">
              <a:lumMod val="50000"/>
              <a:alpha val="29000"/>
            </a:schemeClr>
          </a:solidFill>
          <a:ln w="63500">
            <a:noFill/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hevron 7"/>
          <p:cNvSpPr/>
          <p:nvPr/>
        </p:nvSpPr>
        <p:spPr>
          <a:xfrm>
            <a:off x="8256240" y="2204864"/>
            <a:ext cx="3816424" cy="2520280"/>
          </a:xfrm>
          <a:prstGeom prst="chevron">
            <a:avLst/>
          </a:prstGeom>
          <a:solidFill>
            <a:schemeClr val="tx1"/>
          </a:solidFill>
          <a:ln w="635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07" y="2987950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Thesis </a:t>
            </a:r>
          </a:p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Proposal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0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3322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Studies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6341" y="3167390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Constantia" panose="02030602050306030303" pitchFamily="18" charset="0"/>
              </a:rPr>
              <a:t>Final Remarks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39966"/>
            <a:ext cx="10515600" cy="1156996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1400689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" y="-600878"/>
            <a:ext cx="9092676" cy="90926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Limitations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043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Generalizability is hindered by the number of investigated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Study limitations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42364204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19079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Lack of open datasets from projects that have transitioned from a traditional release strategy to a rapid release strategy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Study limitations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7362657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19079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Small sample of participants in our qualitative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Study limitations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81</a:t>
            </a:r>
          </a:p>
        </p:txBody>
      </p:sp>
    </p:spTree>
    <p:extLst>
      <p:ext uri="{BB962C8B-B14F-4D97-AF65-F5344CB8AC3E}">
        <p14:creationId xmlns:p14="http://schemas.microsoft.com/office/powerpoint/2010/main" val="1972857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Related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5880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Will my patch make it?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Jiang 2013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1696486"/>
            <a:ext cx="4229100" cy="458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193487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138953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Much effort has been invested on studying the needed time to address an issue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5"/>
            <a:ext cx="4977714" cy="403225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Current limitations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2851836"/>
            <a:ext cx="4667250" cy="232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21298" y="6482494"/>
            <a:ext cx="37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523006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70"/>
            <a:ext cx="10515600" cy="229342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Risk of postponing an upcoming release schedule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err="1">
                <a:solidFill>
                  <a:schemeClr val="accent1">
                    <a:lumMod val="50000"/>
                  </a:schemeClr>
                </a:solidFill>
              </a:rPr>
              <a:t>Morakot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033555"/>
            <a:ext cx="4318000" cy="447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84</a:t>
            </a:r>
          </a:p>
        </p:txBody>
      </p:sp>
    </p:spTree>
    <p:extLst>
      <p:ext uri="{BB962C8B-B14F-4D97-AF65-F5344CB8AC3E}">
        <p14:creationId xmlns:p14="http://schemas.microsoft.com/office/powerpoint/2010/main" val="1068933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5145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Even though issues are addressed, they may still suffer from delays that development teams need to manage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626445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Rapid releases are not silver bullets to reduce delivery delays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87</a:t>
            </a:r>
          </a:p>
        </p:txBody>
      </p:sp>
    </p:spTree>
    <p:extLst>
      <p:ext uri="{BB962C8B-B14F-4D97-AF65-F5344CB8AC3E}">
        <p14:creationId xmlns:p14="http://schemas.microsoft.com/office/powerpoint/2010/main" val="17256853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Workload, limited tests, and lack of code reviews are main reasons as to why delivery delays may occur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41191861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Our qualitative analysis helped us to deepen our insights related to our quantitative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89</a:t>
            </a:r>
          </a:p>
        </p:txBody>
      </p:sp>
    </p:spTree>
    <p:extLst>
      <p:ext uri="{BB962C8B-B14F-4D97-AF65-F5344CB8AC3E}">
        <p14:creationId xmlns:p14="http://schemas.microsoft.com/office/powerpoint/2010/main" val="36624984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35" y="-5715"/>
            <a:ext cx="12447270" cy="8298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468079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1069"/>
            <a:ext cx="10515600" cy="2041501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Many possibilities for future research: replication, software quality, tooling, and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Future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37910" y="6482494"/>
            <a:ext cx="4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tantia" panose="02030602050306030303" pitchFamily="18" charset="0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24251205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0416"/>
            <a:ext cx="10515600" cy="2041501"/>
          </a:xfrm>
        </p:spPr>
        <p:txBody>
          <a:bodyPr>
            <a:noAutofit/>
          </a:bodyPr>
          <a:lstStyle/>
          <a:p>
            <a:pPr algn="ctr"/>
            <a:r>
              <a:rPr lang="en-CA" sz="8000" dirty="0">
                <a:solidFill>
                  <a:schemeClr val="accent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21298" y="6482494"/>
            <a:ext cx="45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367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38200" y="167846"/>
            <a:ext cx="10515600" cy="1134262"/>
          </a:xfrm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Study 1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5903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/>
          <p:cNvSpPr/>
          <p:nvPr/>
        </p:nvSpPr>
        <p:spPr>
          <a:xfrm>
            <a:off x="4607767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/>
          <p:cNvSpPr/>
          <p:nvPr/>
        </p:nvSpPr>
        <p:spPr>
          <a:xfrm>
            <a:off x="8879632" y="1492898"/>
            <a:ext cx="2976465" cy="5094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67" y="1528806"/>
            <a:ext cx="2258464" cy="2258464"/>
          </a:xfrm>
          <a:prstGeom prst="rect">
            <a:avLst/>
          </a:prstGeom>
          <a:noFill/>
        </p:spPr>
      </p:pic>
      <p:pic>
        <p:nvPicPr>
          <p:cNvPr id="2060" name="Picture 12" descr="Image result for dela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45" y="1528806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bar cha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5" y="161274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1367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3231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alpha val="29000"/>
                  </a:schemeClr>
                </a:solidFill>
                <a:latin typeface="Constantia" panose="02030602050306030303" pitchFamily="18" charset="0"/>
              </a:rPr>
              <a:t>Explore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2008" y="3563101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Prolonged delays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090" y="4975719"/>
            <a:ext cx="295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Indeed, delivery delay is frequent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07767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Project factors are the most important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92677" y="5008149"/>
            <a:ext cx="295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tantia" panose="020306020503060303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02008" y="4975718"/>
            <a:ext cx="2954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Again… project factors are the most important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1368" y="3616158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Frequency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53232" y="3597046"/>
            <a:ext cx="268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nstantia" panose="02030602050306030303" pitchFamily="18" charset="0"/>
              </a:rPr>
              <a:t>Explore factors</a:t>
            </a:r>
          </a:p>
        </p:txBody>
      </p:sp>
    </p:spTree>
    <p:extLst>
      <p:ext uri="{BB962C8B-B14F-4D97-AF65-F5344CB8AC3E}">
        <p14:creationId xmlns:p14="http://schemas.microsoft.com/office/powerpoint/2010/main" val="239294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8613</TotalTime>
  <Words>2722</Words>
  <Application>Microsoft Office PowerPoint</Application>
  <PresentationFormat>Widescreen</PresentationFormat>
  <Paragraphs>578</Paragraphs>
  <Slides>105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Calibri Light</vt:lpstr>
      <vt:lpstr>Constantia</vt:lpstr>
      <vt:lpstr>Times New Roman</vt:lpstr>
      <vt:lpstr>Office Theme</vt:lpstr>
      <vt:lpstr>Understanding the Delivery Delay of Addressed Issues in Large Software Projects</vt:lpstr>
      <vt:lpstr>Attracting and retaining the interest of users is a key factor for a software project’s success</vt:lpstr>
      <vt:lpstr>Within a globalized world, it is common to see globally spread teams</vt:lpstr>
      <vt:lpstr>Such teams use Issue Tracking Systems control the progress of their tasks</vt:lpstr>
      <vt:lpstr>A software issue can either describe a bug, an enhancement, or a new feature</vt:lpstr>
      <vt:lpstr>The state of an issue changes from ‘reported’ to ‘fixed’ as it progresses until delivery</vt:lpstr>
      <vt:lpstr>Although an issue has been addressed, users may still wait some time to experience it</vt:lpstr>
      <vt:lpstr>Although an issue has been addressed, users may still wait some time to experience it</vt:lpstr>
      <vt:lpstr>Much effort has been invested on studying the needed time to address an issue</vt:lpstr>
      <vt:lpstr>However, studying the required time to deliver addressed issues remains as an open challenge</vt:lpstr>
      <vt:lpstr>Agenda</vt:lpstr>
      <vt:lpstr>We perform three studies towards the general question: what leads to delivery delay?</vt:lpstr>
      <vt:lpstr>Agenda</vt:lpstr>
      <vt:lpstr>We study different types of delivery delay</vt:lpstr>
      <vt:lpstr>Type 1 – the number of releases that are shipped before an issue is delivered</vt:lpstr>
      <vt:lpstr>Type 2 – the number of days that are required to ship an addressed issue</vt:lpstr>
      <vt:lpstr>Type 3 – the most prolonged delays of a given project</vt:lpstr>
      <vt:lpstr>Release cycle: is the time period that the development team takes to ship a new release</vt:lpstr>
      <vt:lpstr>Agenda</vt:lpstr>
      <vt:lpstr>How frequent is delivery delay?</vt:lpstr>
      <vt:lpstr>There is a lack of empirical research that investigate the frequency of delivery delays</vt:lpstr>
      <vt:lpstr>This study is also motivated by investigating the factors that lead to prolonged delays</vt:lpstr>
      <vt:lpstr>We set out to empirically study 20.995 addressed issues from the Firefox, ArgoUML, and Eclipse projects </vt:lpstr>
      <vt:lpstr>We perform the following analyses</vt:lpstr>
      <vt:lpstr>34% to 98% of addressed issues had their integration prevented from at least one release</vt:lpstr>
      <vt:lpstr>34% to 98% of addressed issues had their integration prevented from at least one release</vt:lpstr>
      <vt:lpstr>Issues are being addressed well before an upcoming release</vt:lpstr>
      <vt:lpstr>Issues are being addressed well before an upcoming release</vt:lpstr>
      <vt:lpstr>Issues are being addressed well before an upcoming release</vt:lpstr>
      <vt:lpstr>Issues that are addressed during more stable stages of a release cycle tends to have shorter delays</vt:lpstr>
      <vt:lpstr>PowerPoint Presentation</vt:lpstr>
      <vt:lpstr>We collect many factors that are computed using code repositories and issue tracking systems</vt:lpstr>
      <vt:lpstr>Then, we analyze both delivery delay in terms of number of releases and days</vt:lpstr>
      <vt:lpstr>The time invested on addressing issues and workload factors play an influential role to model delay in terms of releases</vt:lpstr>
      <vt:lpstr>Severity and priority levels have little influence on the delivery delay in terms of releases</vt:lpstr>
      <vt:lpstr>The time at which issues are addressed during a release cycle plays a major role in modeling delay in terms of days</vt:lpstr>
      <vt:lpstr>PowerPoint Presentation</vt:lpstr>
      <vt:lpstr>The proportion of issues that suffered from prolonged delays is under 25% for each dataset</vt:lpstr>
      <vt:lpstr>Our statistical models achieve a good fit</vt:lpstr>
      <vt:lpstr>Project factors are most important to model prolonged delays</vt:lpstr>
      <vt:lpstr>Delivery delays represent an overhead that development teams need to manage</vt:lpstr>
      <vt:lpstr>Do rapid releases reduce delivery delays?</vt:lpstr>
      <vt:lpstr>The allure of delivering new features more quickly has led many projects to adopt rapid release cycles</vt:lpstr>
      <vt:lpstr>However, the speed at which features are delivered using rapid releases still needs to be empirically checked </vt:lpstr>
      <vt:lpstr>We set out to empirically compare the delivery delay of traditional and rapid releases of the Firefox project</vt:lpstr>
      <vt:lpstr>We perform the following analyses</vt:lpstr>
      <vt:lpstr>Although issues are fixed more quickly in rapid releases, they are delivered more slowly</vt:lpstr>
      <vt:lpstr>Fixed issues are delivered more consistently in rapid releases</vt:lpstr>
      <vt:lpstr>PowerPoint Presentation</vt:lpstr>
      <vt:lpstr>Minor releases: a key reason as to why traditional releases can deliver fixed issues more quickly</vt:lpstr>
      <vt:lpstr>PowerPoint Presentation</vt:lpstr>
      <vt:lpstr>As in Study 1, we collect several factors that we suspect to share a relationship with delivery delay</vt:lpstr>
      <vt:lpstr>Prioritization is different among release strategies</vt:lpstr>
      <vt:lpstr>Traditional releases behave as a queue while rapid releases behave as a stack</vt:lpstr>
      <vt:lpstr>PowerPoint Presentation</vt:lpstr>
      <vt:lpstr>A rapid release strategy is not a silver bullet to reduce delivery delay</vt:lpstr>
      <vt:lpstr>Why do Delivery Delays Occur?</vt:lpstr>
      <vt:lpstr>Reach deeper knowledge that was gained through quantitative analysis</vt:lpstr>
      <vt:lpstr>Verify to which extent our quantitative findings can be confirmed by our participants</vt:lpstr>
      <vt:lpstr>We survey 37 participants from the Firefox, ArgoUML, and Eclipse projects</vt:lpstr>
      <vt:lpstr>We performs an extensive Open Coding analysis that generated 175 unique codes</vt:lpstr>
      <vt:lpstr>We perform the following analyses</vt:lpstr>
      <vt:lpstr>The most recurrent themes are ‘development activities’, ‘decision making’, ‘risk’, ‘frustration’, and ‘team collaboration’ </vt:lpstr>
      <vt:lpstr>Additional testing is one of the main perceived reasons as to why delivery delay occurs</vt:lpstr>
      <vt:lpstr>Another main perceived reason is the workload</vt:lpstr>
      <vt:lpstr>The majority source of frustration is users’ ‘expectation’</vt:lpstr>
      <vt:lpstr>An overhead may be introduced when collaboration between teams is needed</vt:lpstr>
      <vt:lpstr>PowerPoint Presentation</vt:lpstr>
      <vt:lpstr>The main themes about the impact of adopting rapid cycles can be grouped into: ‘management’, ‘delivery’, and ‘development’</vt:lpstr>
      <vt:lpstr>The most recurrent theme regarding management is ‘flexibility’</vt:lpstr>
      <vt:lpstr>Another recurrent theme regarding management was ‘risk mitigation’</vt:lpstr>
      <vt:lpstr>By far, the most recurrent theme was the allure of ‘faster delivery’ of issues</vt:lpstr>
      <vt:lpstr>However, not all participants agree that rapid cycles deliver fixed issues faster</vt:lpstr>
      <vt:lpstr>‘Faster user feedback’ is another important theme regarding delivery</vt:lpstr>
      <vt:lpstr>PowerPoint Presentation</vt:lpstr>
      <vt:lpstr>We request feedback about our two studied themes: reasons for delivery delay and impact of rapid releases</vt:lpstr>
      <vt:lpstr>We present our data that was obtained in Study 1</vt:lpstr>
      <vt:lpstr>The most recurrent theme cited by our participants was ‘workload’</vt:lpstr>
      <vt:lpstr>We present our data that was obtained in Study 2</vt:lpstr>
      <vt:lpstr>Five participants explicitly disagree with our obtained data</vt:lpstr>
      <vt:lpstr>Six participants explicitly agree with our obtained data</vt:lpstr>
      <vt:lpstr>PowerPoint Presentation</vt:lpstr>
      <vt:lpstr>Agenda</vt:lpstr>
      <vt:lpstr>Limitations</vt:lpstr>
      <vt:lpstr>Generalizability is hindered by the number of investigated systems</vt:lpstr>
      <vt:lpstr>Lack of open datasets from projects that have transitioned from a traditional release strategy to a rapid release strategy</vt:lpstr>
      <vt:lpstr>Small sample of participants in our qualitative analysis</vt:lpstr>
      <vt:lpstr>Related Work</vt:lpstr>
      <vt:lpstr>Will my patch make it? </vt:lpstr>
      <vt:lpstr>Risk of postponing an upcoming release schedule</vt:lpstr>
      <vt:lpstr>Conclusions</vt:lpstr>
      <vt:lpstr>Even though issues are addressed, they may still suffer from delays that development teams need to manage</vt:lpstr>
      <vt:lpstr>Rapid releases are not silver bullets to reduce delivery delays</vt:lpstr>
      <vt:lpstr>Workload, limited tests, and lack of code reviews are main reasons as to why delivery delays may occur</vt:lpstr>
      <vt:lpstr>Our qualitative analysis helped us to deepen our insights related to our quantitative analysis</vt:lpstr>
      <vt:lpstr>Future Work</vt:lpstr>
      <vt:lpstr>Many possibilities for future research: replication, software quality, tooling, and prediction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Delivery Delay of Addressed Issues in Large Software Projects</dc:title>
  <dc:creator>Daniel Costa</dc:creator>
  <cp:lastModifiedBy>Daniel Costa</cp:lastModifiedBy>
  <cp:revision>252</cp:revision>
  <dcterms:created xsi:type="dcterms:W3CDTF">2017-01-25T17:35:52Z</dcterms:created>
  <dcterms:modified xsi:type="dcterms:W3CDTF">2017-02-08T02:23:43Z</dcterms:modified>
</cp:coreProperties>
</file>